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1" r:id="rId2"/>
    <p:sldId id="329" r:id="rId3"/>
    <p:sldId id="331" r:id="rId4"/>
    <p:sldId id="332" r:id="rId5"/>
    <p:sldId id="333" r:id="rId6"/>
    <p:sldId id="334" r:id="rId7"/>
    <p:sldId id="340" r:id="rId8"/>
    <p:sldId id="336" r:id="rId9"/>
    <p:sldId id="361" r:id="rId10"/>
    <p:sldId id="362" r:id="rId11"/>
    <p:sldId id="337" r:id="rId12"/>
    <p:sldId id="365" r:id="rId13"/>
    <p:sldId id="366" r:id="rId14"/>
    <p:sldId id="367" r:id="rId15"/>
    <p:sldId id="363" r:id="rId16"/>
    <p:sldId id="338" r:id="rId17"/>
    <p:sldId id="364" r:id="rId18"/>
    <p:sldId id="339" r:id="rId19"/>
    <p:sldId id="359" r:id="rId20"/>
    <p:sldId id="330" r:id="rId21"/>
    <p:sldId id="341" r:id="rId22"/>
    <p:sldId id="342" r:id="rId23"/>
    <p:sldId id="343" r:id="rId24"/>
    <p:sldId id="344" r:id="rId25"/>
    <p:sldId id="345" r:id="rId26"/>
    <p:sldId id="346" r:id="rId27"/>
    <p:sldId id="347" r:id="rId28"/>
    <p:sldId id="348" r:id="rId29"/>
    <p:sldId id="349" r:id="rId30"/>
    <p:sldId id="350" r:id="rId31"/>
    <p:sldId id="351" r:id="rId32"/>
    <p:sldId id="357" r:id="rId33"/>
    <p:sldId id="352" r:id="rId34"/>
    <p:sldId id="353" r:id="rId35"/>
    <p:sldId id="354" r:id="rId36"/>
    <p:sldId id="356" r:id="rId37"/>
    <p:sldId id="360" r:id="rId38"/>
    <p:sldId id="35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3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5A01E-72A8-4889-A8A1-80E1D4D62D74}" type="datetimeFigureOut">
              <a:rPr lang="en-US" smtClean="0"/>
              <a:t>1/29/2016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CE9722-9C0A-432C-A944-79216FDDF5F0}" type="slidenum">
              <a:rPr lang="en-US" smtClean="0"/>
              <a:t>‹#›</a:t>
            </a:fld>
            <a:endParaRPr lang="en-US"/>
          </a:p>
        </p:txBody>
      </p:sp>
    </p:spTree>
    <p:extLst>
      <p:ext uri="{BB962C8B-B14F-4D97-AF65-F5344CB8AC3E}">
        <p14:creationId xmlns:p14="http://schemas.microsoft.com/office/powerpoint/2010/main" val="40462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http://www.archdaily.com/428868/in-tokyo-a-vertical-farm-inside-and-out</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11</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12</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13</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14</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15</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16</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17</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18</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19</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layer is the frame that is mounted on to the building with no damage to the original walls. The next layer is a waterproof panel to protect the building when the plants are being watered. If the green wall is larger and has more than an aesthetic purpose, an irrigation system can be installed. This reduces weekly maintenance and makes the wall more self-sustaining. Most intensive living walls have a panel installation system as opposed to one large complete wall. These individual panels contain the medium and soil where the plants root and are attached to the frame. The panels can be removed separately after the green wall is installed for easier maintenance </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20</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http://www.archdaily.com/428868/in-tokyo-a-vertical-farm-inside-and-out</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layer is the frame that is mounted on to the building with no damage to the original walls. The next layer is a waterproof panel to protect the building when the plants are being watered. If the green wall is larger and has more than an aesthetic purpose, an irrigation system can be installed. This reduces weekly maintenance and makes the wall more self-sustaining. Most intensive living walls have a panel installation system as opposed to one large complete wall. These individual panels contain the medium and soil where the plants root and are attached to the frame. The panels can be removed separately after the green wall is installed for easier maintenance </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21</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22</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23</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24</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25</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26</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27</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28</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29</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30</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http://www.archdaily.com/428868/in-tokyo-a-vertical-farm-inside-and-out</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4</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31</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32</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33</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34</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35</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36</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37</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http://www.greenroofs.com/content/hydroponic_living_walls_diy_really.htm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38</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http://www.archdaily.com/428868/in-tokyo-a-vertical-farm-inside-and-out</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5</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6</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7</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http://www.greenroofs.com/archives/green_walls.htm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8</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http://www.greenroofs.com/archives/green_walls.htm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9</a:t>
            </a:fld>
            <a:endParaRPr lang="en-US"/>
          </a:p>
        </p:txBody>
      </p:sp>
    </p:spTree>
    <p:extLst>
      <p:ext uri="{BB962C8B-B14F-4D97-AF65-F5344CB8AC3E}">
        <p14:creationId xmlns:p14="http://schemas.microsoft.com/office/powerpoint/2010/main" val="29622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http://www.greenroofs.com/archives/green_walls.htm</a:t>
            </a:r>
            <a:endParaRPr lang="en-US" dirty="0"/>
          </a:p>
        </p:txBody>
      </p:sp>
      <p:sp>
        <p:nvSpPr>
          <p:cNvPr id="4" name="Slide Number Placeholder 3"/>
          <p:cNvSpPr>
            <a:spLocks noGrp="1"/>
          </p:cNvSpPr>
          <p:nvPr>
            <p:ph type="sldNum" sz="quarter" idx="10"/>
          </p:nvPr>
        </p:nvSpPr>
        <p:spPr/>
        <p:txBody>
          <a:bodyPr/>
          <a:lstStyle/>
          <a:p>
            <a:fld id="{2FCE9722-9C0A-432C-A944-79216FDDF5F0}" type="slidenum">
              <a:rPr lang="en-US" smtClean="0"/>
              <a:t>10</a:t>
            </a:fld>
            <a:endParaRPr lang="en-US"/>
          </a:p>
        </p:txBody>
      </p:sp>
    </p:spTree>
    <p:extLst>
      <p:ext uri="{BB962C8B-B14F-4D97-AF65-F5344CB8AC3E}">
        <p14:creationId xmlns:p14="http://schemas.microsoft.com/office/powerpoint/2010/main" val="2962252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1DA1C7-5504-472C-A725-F576E31BD840}"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06292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DA1C7-5504-472C-A725-F576E31BD840}"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94527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DA1C7-5504-472C-A725-F576E31BD840}"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95910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DA1C7-5504-472C-A725-F576E31BD840}"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783998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1DA1C7-5504-472C-A725-F576E31BD840}"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16323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1DA1C7-5504-472C-A725-F576E31BD840}"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97856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1DA1C7-5504-472C-A725-F576E31BD840}" type="datetimeFigureOut">
              <a:rPr lang="en-US" smtClean="0"/>
              <a:t>1/29/2016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1142330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1DA1C7-5504-472C-A725-F576E31BD840}" type="datetimeFigureOut">
              <a:rPr lang="en-US" smtClean="0"/>
              <a:t>1/29/2016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274109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DA1C7-5504-472C-A725-F576E31BD840}" type="datetimeFigureOut">
              <a:rPr lang="en-US" smtClean="0"/>
              <a:t>1/29/2016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3993975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DA1C7-5504-472C-A725-F576E31BD840}"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379395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DA1C7-5504-472C-A725-F576E31BD840}" type="datetimeFigureOut">
              <a:rPr lang="en-US" smtClean="0"/>
              <a:t>1/29/2016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2AD1A-D137-4FE7-B753-E672B076799E}" type="slidenum">
              <a:rPr lang="en-US" smtClean="0"/>
              <a:t>‹#›</a:t>
            </a:fld>
            <a:endParaRPr lang="en-US"/>
          </a:p>
        </p:txBody>
      </p:sp>
    </p:spTree>
    <p:extLst>
      <p:ext uri="{BB962C8B-B14F-4D97-AF65-F5344CB8AC3E}">
        <p14:creationId xmlns:p14="http://schemas.microsoft.com/office/powerpoint/2010/main" val="421344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DA1C7-5504-472C-A725-F576E31BD840}" type="datetimeFigureOut">
              <a:rPr lang="en-US" smtClean="0"/>
              <a:t>1/29/2016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2AD1A-D137-4FE7-B753-E672B076799E}" type="slidenum">
              <a:rPr lang="en-US" smtClean="0"/>
              <a:t>‹#›</a:t>
            </a:fld>
            <a:endParaRPr lang="en-US"/>
          </a:p>
        </p:txBody>
      </p:sp>
    </p:spTree>
    <p:extLst>
      <p:ext uri="{BB962C8B-B14F-4D97-AF65-F5344CB8AC3E}">
        <p14:creationId xmlns:p14="http://schemas.microsoft.com/office/powerpoint/2010/main" val="2980290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2.gif"/><Relationship Id="rId4" Type="http://schemas.openxmlformats.org/officeDocument/2006/relationships/image" Target="../media/image31.gif"/></Relationships>
</file>

<file path=ppt/slides/_rels/slide2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gif"/></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5.gif"/></Relationships>
</file>

<file path=ppt/slides/_rels/slide3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normAutofit/>
          </a:bodyPr>
          <a:lstStyle/>
          <a:p>
            <a:r>
              <a:rPr lang="en-US" sz="5400" dirty="0" smtClean="0"/>
              <a:t>Topic: </a:t>
            </a:r>
            <a:r>
              <a:rPr lang="en-US" sz="5400" dirty="0" smtClean="0"/>
              <a:t>Structure</a:t>
            </a:r>
            <a:endParaRPr lang="en-US" sz="5400" dirty="0"/>
          </a:p>
        </p:txBody>
      </p:sp>
      <p:sp>
        <p:nvSpPr>
          <p:cNvPr id="3" name="Subtitle 2"/>
          <p:cNvSpPr>
            <a:spLocks noGrp="1"/>
          </p:cNvSpPr>
          <p:nvPr>
            <p:ph type="subTitle" idx="1"/>
          </p:nvPr>
        </p:nvSpPr>
        <p:spPr/>
        <p:txBody>
          <a:bodyPr/>
          <a:lstStyle/>
          <a:p>
            <a:r>
              <a:rPr lang="en-US" dirty="0" smtClean="0">
                <a:solidFill>
                  <a:schemeClr val="tx1"/>
                </a:solidFill>
              </a:rPr>
              <a:t>IPRO 497-221</a:t>
            </a:r>
          </a:p>
          <a:p>
            <a:r>
              <a:rPr lang="en-US" dirty="0" smtClean="0">
                <a:solidFill>
                  <a:schemeClr val="tx1"/>
                </a:solidFill>
              </a:rPr>
              <a:t>Hong </a:t>
            </a:r>
            <a:r>
              <a:rPr lang="en-US" dirty="0" smtClean="0">
                <a:solidFill>
                  <a:schemeClr val="tx1"/>
                </a:solidFill>
              </a:rPr>
              <a:t>Zhang</a:t>
            </a:r>
            <a:endParaRPr lang="en-US" dirty="0">
              <a:solidFill>
                <a:schemeClr val="tx1"/>
              </a:solidFill>
            </a:endParaRPr>
          </a:p>
        </p:txBody>
      </p:sp>
    </p:spTree>
    <p:extLst>
      <p:ext uri="{BB962C8B-B14F-4D97-AF65-F5344CB8AC3E}">
        <p14:creationId xmlns:p14="http://schemas.microsoft.com/office/powerpoint/2010/main" val="2906935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Green Facade</a:t>
            </a:r>
            <a:endParaRPr lang="en-US" sz="4000" b="1" dirty="0"/>
          </a:p>
        </p:txBody>
      </p:sp>
      <p:sp>
        <p:nvSpPr>
          <p:cNvPr id="2" name="Rectangle 1"/>
          <p:cNvSpPr/>
          <p:nvPr/>
        </p:nvSpPr>
        <p:spPr>
          <a:xfrm>
            <a:off x="304800" y="1066800"/>
            <a:ext cx="8305800" cy="646331"/>
          </a:xfrm>
          <a:prstGeom prst="rect">
            <a:avLst/>
          </a:prstGeom>
        </p:spPr>
        <p:txBody>
          <a:bodyPr wrap="square">
            <a:spAutoFit/>
          </a:bodyPr>
          <a:lstStyle/>
          <a:p>
            <a:r>
              <a:rPr lang="en-US" dirty="0"/>
              <a:t/>
            </a:r>
            <a:br>
              <a:rPr lang="en-US" dirty="0"/>
            </a:br>
            <a:endParaRPr lang="en-US" dirty="0"/>
          </a:p>
        </p:txBody>
      </p:sp>
      <p:sp>
        <p:nvSpPr>
          <p:cNvPr id="6" name="Rectangle 5"/>
          <p:cNvSpPr/>
          <p:nvPr/>
        </p:nvSpPr>
        <p:spPr>
          <a:xfrm>
            <a:off x="345774" y="1026743"/>
            <a:ext cx="7655225" cy="1477328"/>
          </a:xfrm>
          <a:prstGeom prst="rect">
            <a:avLst/>
          </a:prstGeom>
        </p:spPr>
        <p:txBody>
          <a:bodyPr wrap="square">
            <a:spAutoFit/>
          </a:bodyPr>
          <a:lstStyle/>
          <a:p>
            <a:r>
              <a:rPr lang="en-US" b="1" dirty="0"/>
              <a:t>Modular Trellis Panel </a:t>
            </a:r>
            <a:r>
              <a:rPr lang="en-US" b="1" dirty="0" smtClean="0"/>
              <a:t>System: </a:t>
            </a:r>
            <a:r>
              <a:rPr lang="en-US" dirty="0" smtClean="0"/>
              <a:t>a </a:t>
            </a:r>
            <a:r>
              <a:rPr lang="en-US" dirty="0"/>
              <a:t>rigid, light weight, three-dimensional panel</a:t>
            </a:r>
          </a:p>
          <a:p>
            <a:r>
              <a:rPr lang="en-US" dirty="0"/>
              <a:t>made from a powder coated galvanized and welded steel wire that supports plants </a:t>
            </a:r>
            <a:r>
              <a:rPr lang="en-US" dirty="0" smtClean="0"/>
              <a:t>with both </a:t>
            </a:r>
            <a:r>
              <a:rPr lang="en-US" dirty="0"/>
              <a:t>a face grid and a panel depth. This system is designed to hold a green facade </a:t>
            </a:r>
            <a:r>
              <a:rPr lang="en-US" dirty="0" smtClean="0"/>
              <a:t>off the </a:t>
            </a:r>
            <a:r>
              <a:rPr lang="en-US" dirty="0"/>
              <a:t>wall surface so that plant materials do not attach to the </a:t>
            </a:r>
            <a:r>
              <a:rPr lang="en-US" dirty="0" smtClean="0"/>
              <a:t>building.</a:t>
            </a:r>
            <a:endParaRPr 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743200"/>
            <a:ext cx="248602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767642"/>
            <a:ext cx="248602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693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Wall</a:t>
            </a:r>
            <a:endParaRPr lang="en-US" sz="4000" b="1" dirty="0"/>
          </a:p>
        </p:txBody>
      </p:sp>
      <p:sp>
        <p:nvSpPr>
          <p:cNvPr id="2" name="Rectangle 1"/>
          <p:cNvSpPr/>
          <p:nvPr/>
        </p:nvSpPr>
        <p:spPr>
          <a:xfrm>
            <a:off x="304800" y="1066800"/>
            <a:ext cx="8305800" cy="923330"/>
          </a:xfrm>
          <a:prstGeom prst="rect">
            <a:avLst/>
          </a:prstGeom>
        </p:spPr>
        <p:txBody>
          <a:bodyPr wrap="square">
            <a:spAutoFit/>
          </a:bodyPr>
          <a:lstStyle/>
          <a:p>
            <a:r>
              <a:rPr lang="en-US" dirty="0"/>
              <a:t>• </a:t>
            </a:r>
            <a:r>
              <a:rPr lang="en-US" b="1" dirty="0"/>
              <a:t>‘Living Wall’</a:t>
            </a:r>
            <a:r>
              <a:rPr lang="en-US" dirty="0"/>
              <a:t> is part of a building envelope system, comprising pre-vegetated or planted on-site panels containing plants, growing medium or liquid nutrient installed in or on a frame, secured to a structural wall or it can be free standing (GW101, 2008</a:t>
            </a:r>
            <a:r>
              <a:rPr lang="en-US" dirty="0" smtClean="0"/>
              <a:t>).</a:t>
            </a:r>
            <a:endParaRPr lang="en-US" dirty="0"/>
          </a:p>
        </p:txBody>
      </p:sp>
      <p:pic>
        <p:nvPicPr>
          <p:cNvPr id="9225" name="Picture 9" descr="C:\Users\Student Worker\Desktop\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33600"/>
            <a:ext cx="6134100"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5429071"/>
            <a:ext cx="8898147" cy="1200329"/>
          </a:xfrm>
          <a:prstGeom prst="rect">
            <a:avLst/>
          </a:prstGeom>
        </p:spPr>
        <p:txBody>
          <a:bodyPr wrap="square">
            <a:spAutoFit/>
          </a:bodyPr>
          <a:lstStyle/>
          <a:p>
            <a:r>
              <a:rPr lang="en-US" dirty="0" smtClean="0"/>
              <a:t>Modular </a:t>
            </a:r>
            <a:r>
              <a:rPr lang="en-US" dirty="0"/>
              <a:t>systems consist </a:t>
            </a:r>
            <a:r>
              <a:rPr lang="en-US" dirty="0" smtClean="0"/>
              <a:t>of square </a:t>
            </a:r>
            <a:r>
              <a:rPr lang="en-US" dirty="0"/>
              <a:t>or rectangular panels that hold growing media to support plant material. </a:t>
            </a:r>
            <a:r>
              <a:rPr lang="en-US" dirty="0" smtClean="0"/>
              <a:t>The composition </a:t>
            </a:r>
            <a:r>
              <a:rPr lang="en-US" dirty="0"/>
              <a:t>of the growing medium may be tailored to the unique combination of </a:t>
            </a:r>
            <a:r>
              <a:rPr lang="en-US" dirty="0" smtClean="0"/>
              <a:t>plants selected</a:t>
            </a:r>
            <a:r>
              <a:rPr lang="en-US" dirty="0"/>
              <a:t>, and to other design objectives. Most of the nutrient requirements for the </a:t>
            </a:r>
            <a:r>
              <a:rPr lang="en-US" dirty="0" smtClean="0"/>
              <a:t>plants can </a:t>
            </a:r>
            <a:r>
              <a:rPr lang="en-US" dirty="0"/>
              <a:t>be found in the growing media within the modules.</a:t>
            </a:r>
            <a:endParaRPr lang="en-US" dirty="0"/>
          </a:p>
        </p:txBody>
      </p:sp>
    </p:spTree>
    <p:extLst>
      <p:ext uri="{BB962C8B-B14F-4D97-AF65-F5344CB8AC3E}">
        <p14:creationId xmlns:p14="http://schemas.microsoft.com/office/powerpoint/2010/main" val="3788248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Wall</a:t>
            </a:r>
            <a:endParaRPr lang="en-US" sz="4000" b="1" dirty="0"/>
          </a:p>
        </p:txBody>
      </p:sp>
      <p:sp>
        <p:nvSpPr>
          <p:cNvPr id="5" name="Rectangle 4"/>
          <p:cNvSpPr/>
          <p:nvPr/>
        </p:nvSpPr>
        <p:spPr>
          <a:xfrm>
            <a:off x="152401" y="1034241"/>
            <a:ext cx="8382000" cy="646331"/>
          </a:xfrm>
          <a:prstGeom prst="rect">
            <a:avLst/>
          </a:prstGeom>
        </p:spPr>
        <p:txBody>
          <a:bodyPr wrap="square">
            <a:spAutoFit/>
          </a:bodyPr>
          <a:lstStyle/>
          <a:p>
            <a:r>
              <a:rPr lang="en-US" dirty="0"/>
              <a:t>Continuous </a:t>
            </a:r>
            <a:r>
              <a:rPr lang="en-US" dirty="0" smtClean="0"/>
              <a:t>living walls are </a:t>
            </a:r>
            <a:r>
              <a:rPr lang="en-US" dirty="0"/>
              <a:t>based on the application of lightweight and permeable </a:t>
            </a:r>
            <a:r>
              <a:rPr lang="en-US" dirty="0" smtClean="0"/>
              <a:t>screens in </a:t>
            </a:r>
            <a:r>
              <a:rPr lang="en-US" dirty="0"/>
              <a:t>which plants are inserted individually</a:t>
            </a:r>
            <a:endParaRPr lang="en-US"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00853"/>
            <a:ext cx="5183372"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00200" y="5802868"/>
            <a:ext cx="6172200" cy="369332"/>
          </a:xfrm>
          <a:prstGeom prst="rect">
            <a:avLst/>
          </a:prstGeom>
        </p:spPr>
        <p:txBody>
          <a:bodyPr wrap="square">
            <a:spAutoFit/>
          </a:bodyPr>
          <a:lstStyle/>
          <a:p>
            <a:r>
              <a:rPr lang="en-US" dirty="0"/>
              <a:t>Continuous living wall system, </a:t>
            </a:r>
            <a:r>
              <a:rPr lang="en-US" dirty="0" err="1"/>
              <a:t>Caixa</a:t>
            </a:r>
            <a:r>
              <a:rPr lang="en-US" dirty="0"/>
              <a:t> Forum, Madrid, June 2013</a:t>
            </a:r>
            <a:endParaRPr lang="en-US" dirty="0"/>
          </a:p>
        </p:txBody>
      </p:sp>
    </p:spTree>
    <p:extLst>
      <p:ext uri="{BB962C8B-B14F-4D97-AF65-F5344CB8AC3E}">
        <p14:creationId xmlns:p14="http://schemas.microsoft.com/office/powerpoint/2010/main" val="2257742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381000" y="0"/>
            <a:ext cx="6172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Comparison of green wall systems </a:t>
            </a:r>
            <a:endParaRPr lang="en-US" sz="2800" dirty="0" smtClean="0"/>
          </a:p>
          <a:p>
            <a:r>
              <a:rPr lang="en-US" sz="2800" dirty="0" smtClean="0"/>
              <a:t>advantages </a:t>
            </a:r>
            <a:r>
              <a:rPr lang="en-US" sz="2800" dirty="0"/>
              <a:t>and disadvantages</a:t>
            </a:r>
            <a:endParaRPr lang="en-US" sz="2800" b="1" dirty="0"/>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93693"/>
            <a:ext cx="8915400" cy="636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347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152400" y="407988"/>
            <a:ext cx="67818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Summary of green wall systems composition</a:t>
            </a:r>
            <a:endParaRPr lang="en-US" sz="2800" b="1" dirty="0"/>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38200"/>
            <a:ext cx="635317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05200"/>
            <a:ext cx="1466850"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16" y="3509333"/>
            <a:ext cx="68008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610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810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Wall</a:t>
            </a:r>
            <a:endParaRPr lang="en-US" sz="4000" b="1" dirty="0"/>
          </a:p>
        </p:txBody>
      </p:sp>
      <p:sp>
        <p:nvSpPr>
          <p:cNvPr id="2" name="Rectangle 1"/>
          <p:cNvSpPr/>
          <p:nvPr/>
        </p:nvSpPr>
        <p:spPr>
          <a:xfrm>
            <a:off x="304800" y="1066800"/>
            <a:ext cx="8305800" cy="1754326"/>
          </a:xfrm>
          <a:prstGeom prst="rect">
            <a:avLst/>
          </a:prstGeom>
        </p:spPr>
        <p:txBody>
          <a:bodyPr wrap="square">
            <a:spAutoFit/>
          </a:bodyPr>
          <a:lstStyle/>
          <a:p>
            <a:r>
              <a:rPr lang="en-US" b="1" dirty="0" smtClean="0"/>
              <a:t>Living </a:t>
            </a:r>
            <a:r>
              <a:rPr lang="en-US" b="1" dirty="0"/>
              <a:t>Walls</a:t>
            </a:r>
            <a:r>
              <a:rPr lang="en-US" dirty="0"/>
              <a:t> can also be migrated into two distinct categories:</a:t>
            </a:r>
            <a:r>
              <a:rPr lang="en-US" dirty="0"/>
              <a:t/>
            </a:r>
            <a:br>
              <a:rPr lang="en-US" dirty="0"/>
            </a:br>
            <a:r>
              <a:rPr lang="en-US" dirty="0"/>
              <a:t/>
            </a:r>
            <a:br>
              <a:rPr lang="en-US" dirty="0"/>
            </a:br>
            <a:r>
              <a:rPr lang="en-US" dirty="0"/>
              <a:t>• </a:t>
            </a:r>
            <a:r>
              <a:rPr lang="en-US" b="1" dirty="0"/>
              <a:t>Hydroponics wall </a:t>
            </a:r>
            <a:r>
              <a:rPr lang="en-US" dirty="0"/>
              <a:t>which uses recirculation water to deliver nutrients directly to the roots of the plant material.</a:t>
            </a:r>
            <a:r>
              <a:rPr lang="en-US" dirty="0"/>
              <a:t/>
            </a:r>
            <a:br>
              <a:rPr lang="en-US" dirty="0"/>
            </a:br>
            <a:r>
              <a:rPr lang="en-US" dirty="0"/>
              <a:t>• </a:t>
            </a:r>
            <a:r>
              <a:rPr lang="en-US" b="1" dirty="0"/>
              <a:t>Soil or growing media based walls</a:t>
            </a:r>
            <a:r>
              <a:rPr lang="en-US" dirty="0"/>
              <a:t>.  These walls are made up of a variety of modules that retain growth media to support plant material.</a:t>
            </a:r>
            <a:endParaRPr lang="en-US" dirty="0"/>
          </a:p>
        </p:txBody>
      </p:sp>
      <p:pic>
        <p:nvPicPr>
          <p:cNvPr id="9218" name="Picture 2" descr="http://www.greenroofs.com/archives/images/guest-0308ftha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215" y="3581400"/>
            <a:ext cx="2738022" cy="206473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greenroofs.com/archives/images/greenwall-glt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626091"/>
            <a:ext cx="1981200" cy="202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99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2004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a:t>
            </a:r>
            <a:r>
              <a:rPr lang="en-US" sz="4000" b="1" dirty="0" smtClean="0"/>
              <a:t>Wall</a:t>
            </a:r>
            <a:endParaRPr lang="en-US" sz="4000" b="1" dirty="0"/>
          </a:p>
        </p:txBody>
      </p:sp>
      <p:sp>
        <p:nvSpPr>
          <p:cNvPr id="2" name="Rectangle 1"/>
          <p:cNvSpPr/>
          <p:nvPr/>
        </p:nvSpPr>
        <p:spPr>
          <a:xfrm>
            <a:off x="304800" y="1066800"/>
            <a:ext cx="8305800" cy="6186309"/>
          </a:xfrm>
          <a:prstGeom prst="rect">
            <a:avLst/>
          </a:prstGeom>
        </p:spPr>
        <p:txBody>
          <a:bodyPr wrap="square">
            <a:spAutoFit/>
          </a:bodyPr>
          <a:lstStyle/>
          <a:p>
            <a:r>
              <a:rPr lang="en-US" dirty="0"/>
              <a:t>There are 5 components to </a:t>
            </a:r>
            <a:r>
              <a:rPr lang="en-US" dirty="0" smtClean="0"/>
              <a:t>a living Wall:</a:t>
            </a:r>
          </a:p>
          <a:p>
            <a:endParaRPr lang="en-US" dirty="0"/>
          </a:p>
          <a:p>
            <a:pPr marL="285750" indent="-285750">
              <a:buFont typeface="Arial" panose="020B0604020202020204" pitchFamily="34" charset="0"/>
              <a:buChar char="•"/>
            </a:pPr>
            <a:r>
              <a:rPr lang="en-US" b="1" dirty="0"/>
              <a:t>Stainless Steel Frames:</a:t>
            </a:r>
            <a:r>
              <a:rPr lang="en-US" dirty="0"/>
              <a:t> Can be mounted on concrete, CMU, metal or wood frame structures</a:t>
            </a:r>
            <a:r>
              <a:rPr lang="en-US" dirty="0" smtClean="0"/>
              <a:t>.</a:t>
            </a:r>
          </a:p>
          <a:p>
            <a:endParaRPr lang="en-US" dirty="0"/>
          </a:p>
          <a:p>
            <a:pPr marL="285750" indent="-285750">
              <a:buFont typeface="Arial" panose="020B0604020202020204" pitchFamily="34" charset="0"/>
              <a:buChar char="•"/>
            </a:pPr>
            <a:r>
              <a:rPr lang="en-US" b="1" dirty="0"/>
              <a:t>Stainless Steel Panels:</a:t>
            </a:r>
            <a:r>
              <a:rPr lang="en-US" dirty="0"/>
              <a:t> One </a:t>
            </a:r>
            <a:r>
              <a:rPr lang="en-US" dirty="0" err="1"/>
              <a:t>sq</a:t>
            </a:r>
            <a:r>
              <a:rPr lang="en-US" dirty="0"/>
              <a:t> </a:t>
            </a:r>
            <a:r>
              <a:rPr lang="en-US" dirty="0" err="1"/>
              <a:t>ft</a:t>
            </a:r>
            <a:r>
              <a:rPr lang="en-US" dirty="0"/>
              <a:t> standard panels or panels can be custom sized</a:t>
            </a:r>
            <a:r>
              <a:rPr lang="en-US" dirty="0" smtClean="0"/>
              <a:t>.</a:t>
            </a:r>
          </a:p>
          <a:p>
            <a:endParaRPr lang="en-US" dirty="0"/>
          </a:p>
          <a:p>
            <a:pPr marL="285750" indent="-285750">
              <a:buFont typeface="Arial" panose="020B0604020202020204" pitchFamily="34" charset="0"/>
              <a:buChar char="•"/>
            </a:pPr>
            <a:r>
              <a:rPr lang="en-US" b="1" dirty="0"/>
              <a:t>Growth Media:</a:t>
            </a:r>
            <a:r>
              <a:rPr lang="en-US" dirty="0"/>
              <a:t> Organic coconut coir </a:t>
            </a:r>
            <a:r>
              <a:rPr lang="en-US" dirty="0" err="1" smtClean="0"/>
              <a:t>fibre</a:t>
            </a:r>
            <a:endParaRPr lang="en-US" dirty="0" smtClean="0"/>
          </a:p>
          <a:p>
            <a:endParaRPr lang="en-US" dirty="0"/>
          </a:p>
          <a:p>
            <a:pPr marL="285750" indent="-285750">
              <a:buFont typeface="Arial" panose="020B0604020202020204" pitchFamily="34" charset="0"/>
              <a:buChar char="•"/>
            </a:pPr>
            <a:r>
              <a:rPr lang="en-US" b="1" dirty="0"/>
              <a:t>Plants:</a:t>
            </a:r>
            <a:r>
              <a:rPr lang="en-US" dirty="0"/>
              <a:t> 1” or 2” cells pre-grown into the </a:t>
            </a:r>
            <a:r>
              <a:rPr lang="en-US" dirty="0" smtClean="0"/>
              <a:t>panels</a:t>
            </a:r>
          </a:p>
          <a:p>
            <a:endParaRPr lang="en-US" dirty="0"/>
          </a:p>
          <a:p>
            <a:pPr marL="285750" indent="-285750">
              <a:buFont typeface="Arial" panose="020B0604020202020204" pitchFamily="34" charset="0"/>
              <a:buChar char="•"/>
            </a:pPr>
            <a:r>
              <a:rPr lang="en-US" b="1" dirty="0"/>
              <a:t>Remote Monitoring Irrigation/Fertilization System:</a:t>
            </a:r>
            <a:r>
              <a:rPr lang="en-US" dirty="0"/>
              <a:t> Computerized vertical drip irrigation system with temperature, moisture and freeze-thaw sensors monitored by </a:t>
            </a:r>
            <a:r>
              <a:rPr lang="en-US" dirty="0" err="1"/>
              <a:t>GSky</a:t>
            </a:r>
            <a:r>
              <a:rPr lang="en-US" dirty="0"/>
              <a:t>® personnel.</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360485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2004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a:t>
            </a:r>
            <a:r>
              <a:rPr lang="en-US" sz="4000" b="1" dirty="0" smtClean="0"/>
              <a:t>Wall</a:t>
            </a:r>
            <a:endParaRPr lang="en-US" sz="4000" b="1" dirty="0"/>
          </a:p>
        </p:txBody>
      </p:sp>
      <p:pic>
        <p:nvPicPr>
          <p:cNvPr id="34818" name="Picture 2" descr="C:\Users\Student Worker\Desktop\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38374"/>
            <a:ext cx="8467725" cy="5418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55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4267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a:t>
            </a:r>
            <a:r>
              <a:rPr lang="en-US" sz="4000" b="1" dirty="0" smtClean="0"/>
              <a:t>Wall Panel</a:t>
            </a:r>
            <a:endParaRPr lang="en-US" sz="4000" b="1" dirty="0"/>
          </a:p>
        </p:txBody>
      </p:sp>
      <p:sp>
        <p:nvSpPr>
          <p:cNvPr id="2" name="Rectangle 1"/>
          <p:cNvSpPr/>
          <p:nvPr/>
        </p:nvSpPr>
        <p:spPr>
          <a:xfrm>
            <a:off x="304800" y="1066800"/>
            <a:ext cx="8305800" cy="646331"/>
          </a:xfrm>
          <a:prstGeom prst="rect">
            <a:avLst/>
          </a:prstGeom>
        </p:spPr>
        <p:txBody>
          <a:bodyPr wrap="square">
            <a:spAutoFit/>
          </a:bodyPr>
          <a:lstStyle/>
          <a:p>
            <a:r>
              <a:rPr lang="en-US" dirty="0" smtClean="0"/>
              <a:t>Old </a:t>
            </a:r>
            <a:r>
              <a:rPr lang="en-US" dirty="0"/>
              <a:t>options for growing vertical or at least </a:t>
            </a:r>
            <a:r>
              <a:rPr lang="en-US" dirty="0" smtClean="0"/>
              <a:t>elevated </a:t>
            </a:r>
            <a:r>
              <a:rPr lang="en-US" dirty="0"/>
              <a:t>crops can </a:t>
            </a:r>
            <a:r>
              <a:rPr lang="en-US" dirty="0" smtClean="0"/>
              <a:t>be </a:t>
            </a:r>
            <a:r>
              <a:rPr lang="en-US" dirty="0"/>
              <a:t>demonstrated here </a:t>
            </a:r>
            <a:r>
              <a:rPr lang="en-US" dirty="0" smtClean="0"/>
              <a:t>using </a:t>
            </a:r>
            <a:r>
              <a:rPr lang="en-US" dirty="0"/>
              <a:t>an old cat litter container with a hole </a:t>
            </a:r>
            <a:r>
              <a:rPr lang="en-US" dirty="0" smtClean="0"/>
              <a:t>drilled </a:t>
            </a:r>
            <a:r>
              <a:rPr lang="en-US" dirty="0"/>
              <a:t>in the bottom and painted green. </a:t>
            </a:r>
            <a:endParaRPr lang="en-US" dirty="0"/>
          </a:p>
        </p:txBody>
      </p:sp>
      <p:pic>
        <p:nvPicPr>
          <p:cNvPr id="10246" name="Picture 6" descr="http://www.greenroofs.com/archives/images/greenwalls-kittylitterbuck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2333625" cy="34671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www.greenroofs.com/archives/images/greenwalls-squas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828800"/>
            <a:ext cx="2019300"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greenroofs.com/archives/images/greenwalls-squash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698" y="3811077"/>
            <a:ext cx="2047875"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greenroofs.com/archives/images/greenwalls-growingbag.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3328" y="2743200"/>
            <a:ext cx="19050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139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4267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Living </a:t>
            </a:r>
            <a:r>
              <a:rPr lang="en-US" sz="4000" b="1" dirty="0" smtClean="0"/>
              <a:t>Wall Panel</a:t>
            </a:r>
            <a:endParaRPr lang="en-US" sz="4000" b="1" dirty="0"/>
          </a:p>
        </p:txBody>
      </p:sp>
      <p:sp>
        <p:nvSpPr>
          <p:cNvPr id="2" name="Rectangle 1"/>
          <p:cNvSpPr/>
          <p:nvPr/>
        </p:nvSpPr>
        <p:spPr>
          <a:xfrm>
            <a:off x="304800" y="1066800"/>
            <a:ext cx="8305800" cy="3139321"/>
          </a:xfrm>
          <a:prstGeom prst="rect">
            <a:avLst/>
          </a:prstGeom>
        </p:spPr>
        <p:txBody>
          <a:bodyPr wrap="square">
            <a:spAutoFit/>
          </a:bodyPr>
          <a:lstStyle/>
          <a:p>
            <a:r>
              <a:rPr lang="en-US" dirty="0"/>
              <a:t>The standard ELT living wall panel has a 2.25” depth and would be best suited for fast growing leafy greens and some shallow rooted herbs that can be harvested during the early season.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pic>
        <p:nvPicPr>
          <p:cNvPr id="10242" name="Picture 2" descr="http://www.greenroofs.com/archives/images/greenwalls-e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2209800"/>
            <a:ext cx="384393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greenroofs.com/archives/images/greenwalls-glt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181045"/>
            <a:ext cx="3048000" cy="294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877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11413" y="304800"/>
            <a:ext cx="1741187"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1185863"/>
            <a:ext cx="789622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5609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609602" y="407988"/>
            <a:ext cx="8077202"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A</a:t>
            </a:r>
            <a:r>
              <a:rPr lang="en-US" sz="3200" b="1" dirty="0" smtClean="0"/>
              <a:t>n </a:t>
            </a:r>
            <a:r>
              <a:rPr lang="en-US" sz="3200" b="1" dirty="0"/>
              <a:t>Intensive Green Wall- Panel System</a:t>
            </a:r>
            <a:endParaRPr lang="en-US" sz="3200" b="1" dirty="0"/>
          </a:p>
        </p:txBody>
      </p:sp>
      <p:pic>
        <p:nvPicPr>
          <p:cNvPr id="8194" name="Picture 2" descr="http://www.greenroofs.com/archives/images/content-greenwalls_livingw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914401"/>
            <a:ext cx="3838353" cy="526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69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685800" y="255588"/>
            <a:ext cx="8077202"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Cross-Sectional View of </a:t>
            </a:r>
            <a:endParaRPr lang="en-US" sz="3200" b="1" dirty="0" smtClean="0"/>
          </a:p>
          <a:p>
            <a:r>
              <a:rPr lang="en-US" sz="3200" b="1" dirty="0" smtClean="0"/>
              <a:t>an </a:t>
            </a:r>
            <a:r>
              <a:rPr lang="en-US" sz="3200" b="1" dirty="0"/>
              <a:t>Intensive Green Wall- Panel System</a:t>
            </a:r>
            <a:endParaRPr lang="en-US" sz="3200" b="1" dirty="0"/>
          </a:p>
        </p:txBody>
      </p:sp>
      <p:pic>
        <p:nvPicPr>
          <p:cNvPr id="5" name="image22.png"/>
          <p:cNvPicPr/>
          <p:nvPr/>
        </p:nvPicPr>
        <p:blipFill>
          <a:blip r:embed="rId3"/>
          <a:srcRect/>
          <a:stretch>
            <a:fillRect/>
          </a:stretch>
        </p:blipFill>
        <p:spPr>
          <a:xfrm>
            <a:off x="1600200" y="1447800"/>
            <a:ext cx="6271895" cy="5029200"/>
          </a:xfrm>
          <a:prstGeom prst="rect">
            <a:avLst/>
          </a:prstGeom>
          <a:ln/>
        </p:spPr>
      </p:pic>
    </p:spTree>
    <p:extLst>
      <p:ext uri="{BB962C8B-B14F-4D97-AF65-F5344CB8AC3E}">
        <p14:creationId xmlns:p14="http://schemas.microsoft.com/office/powerpoint/2010/main" val="997691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7086600" cy="707886"/>
          </a:xfrm>
          <a:prstGeom prst="rect">
            <a:avLst/>
          </a:prstGeom>
        </p:spPr>
        <p:txBody>
          <a:bodyPr wrap="square">
            <a:spAutoFit/>
          </a:bodyPr>
          <a:lstStyle/>
          <a:p>
            <a:r>
              <a:rPr lang="en-US" sz="2000" dirty="0"/>
              <a:t>Like green walls in general, hydroponic techniques are not new; the Greek term </a:t>
            </a:r>
            <a:r>
              <a:rPr lang="en-US" sz="2000" i="1" dirty="0"/>
              <a:t>“Hydro”</a:t>
            </a:r>
            <a:r>
              <a:rPr lang="en-US" sz="2000" dirty="0"/>
              <a:t> means water and </a:t>
            </a:r>
            <a:r>
              <a:rPr lang="en-US" sz="2000" i="1" dirty="0"/>
              <a:t>“</a:t>
            </a:r>
            <a:r>
              <a:rPr lang="en-US" sz="2000" i="1" dirty="0" err="1"/>
              <a:t>Ponos</a:t>
            </a:r>
            <a:r>
              <a:rPr lang="en-US" sz="2000" i="1" dirty="0"/>
              <a:t>” </a:t>
            </a:r>
            <a:r>
              <a:rPr lang="en-US" sz="2000" dirty="0"/>
              <a:t>is labor.</a:t>
            </a:r>
            <a:r>
              <a:rPr lang="en-US" dirty="0"/>
              <a:t> </a:t>
            </a:r>
            <a:endParaRPr lang="en-US" dirty="0"/>
          </a:p>
        </p:txBody>
      </p:sp>
      <p:sp>
        <p:nvSpPr>
          <p:cNvPr id="6" name="Rectangle 5"/>
          <p:cNvSpPr/>
          <p:nvPr/>
        </p:nvSpPr>
        <p:spPr>
          <a:xfrm>
            <a:off x="457200" y="2286000"/>
            <a:ext cx="7239000" cy="3139321"/>
          </a:xfrm>
          <a:prstGeom prst="rect">
            <a:avLst/>
          </a:prstGeom>
        </p:spPr>
        <p:txBody>
          <a:bodyPr wrap="square">
            <a:spAutoFit/>
          </a:bodyPr>
          <a:lstStyle/>
          <a:p>
            <a:pPr marL="285750" indent="-285750">
              <a:buFont typeface="Arial" panose="020B0604020202020204" pitchFamily="34" charset="0"/>
              <a:buChar char="•"/>
            </a:pPr>
            <a:r>
              <a:rPr lang="en-US" b="1" dirty="0"/>
              <a:t>Passive hydroponic systems</a:t>
            </a:r>
            <a:r>
              <a:rPr lang="en-US" dirty="0"/>
              <a:t>: it works without a pump and utilizes a wicking fabric or some type of inorganic media that that draws water to the roots</a:t>
            </a:r>
            <a:r>
              <a:rPr lang="en-US" dirty="0" smtClean="0"/>
              <a:t>.</a:t>
            </a:r>
          </a:p>
          <a:p>
            <a:pPr marL="285750" indent="-285750">
              <a:buFont typeface="Arial" panose="020B0604020202020204" pitchFamily="34" charset="0"/>
              <a:buChar char="•"/>
            </a:pPr>
            <a:r>
              <a:rPr lang="en-US" b="1" dirty="0" smtClean="0"/>
              <a:t>Active hydroponic systems</a:t>
            </a:r>
            <a:r>
              <a:rPr lang="en-US" dirty="0" smtClean="0"/>
              <a:t>: “</a:t>
            </a:r>
            <a:r>
              <a:rPr lang="en-US" dirty="0"/>
              <a:t>active” means with a mechanical pump (which is the common for hydroponic living walls).  In an active system, moving water is infused with chemical nutrients as it passes over the roots.   </a:t>
            </a:r>
            <a:endParaRPr lang="en-US" dirty="0" smtClean="0"/>
          </a:p>
          <a:p>
            <a:r>
              <a:rPr lang="en-US" dirty="0" smtClean="0"/>
              <a:t>	Need: </a:t>
            </a:r>
            <a:r>
              <a:rPr lang="en-US" dirty="0"/>
              <a:t>Medias / root support structures, clean water, temperatures, pH levels, lighting, nutrient solutions, and oxygen exchange (oxygen to nutrient ratios), are part of the synchronization of successful hydroponic walls.</a:t>
            </a:r>
            <a:endParaRPr lang="en-US" dirty="0" smtClean="0"/>
          </a:p>
        </p:txBody>
      </p:sp>
    </p:spTree>
    <p:extLst>
      <p:ext uri="{BB962C8B-B14F-4D97-AF65-F5344CB8AC3E}">
        <p14:creationId xmlns:p14="http://schemas.microsoft.com/office/powerpoint/2010/main" val="1210484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015663"/>
          </a:xfrm>
          <a:prstGeom prst="rect">
            <a:avLst/>
          </a:prstGeom>
        </p:spPr>
        <p:txBody>
          <a:bodyPr wrap="square">
            <a:spAutoFit/>
          </a:bodyPr>
          <a:lstStyle/>
          <a:p>
            <a:r>
              <a:rPr lang="en-US" sz="2400" b="1" dirty="0"/>
              <a:t>Rooting </a:t>
            </a:r>
            <a:r>
              <a:rPr lang="en-US" sz="2400" b="1" dirty="0" smtClean="0"/>
              <a:t>Media:</a:t>
            </a:r>
          </a:p>
          <a:p>
            <a:r>
              <a:rPr lang="en-US" dirty="0" smtClean="0"/>
              <a:t>	Felt </a:t>
            </a:r>
            <a:r>
              <a:rPr lang="en-US" dirty="0"/>
              <a:t>fabrics, coco husk and porous sheets of scrub pads (mineral or rock wool) and porous foam are the most popular types of rooting media materials.  </a:t>
            </a:r>
            <a:r>
              <a:rPr lang="en-US" b="1" dirty="0" smtClean="0"/>
              <a:t> </a:t>
            </a:r>
            <a:endParaRPr lang="en-US" dirty="0"/>
          </a:p>
        </p:txBody>
      </p:sp>
      <p:pic>
        <p:nvPicPr>
          <p:cNvPr id="14338" name="Picture 2" descr="http://www.greenroofs.com/images/content-greenwalls20912_Hydroponic%20Capillary%20Ma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2733674"/>
            <a:ext cx="2428875"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greenroofs.com/images/content-greenwalls20912_Felt%20Fabr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2" y="2733674"/>
            <a:ext cx="2066925"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www.greenroofs.com/images/content-greenwalls20912_Capillary%20Fabri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75" y="2733674"/>
            <a:ext cx="2066925" cy="1609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7200" y="4840069"/>
            <a:ext cx="7848600" cy="646331"/>
          </a:xfrm>
          <a:prstGeom prst="rect">
            <a:avLst/>
          </a:prstGeom>
        </p:spPr>
        <p:txBody>
          <a:bodyPr wrap="square">
            <a:spAutoFit/>
          </a:bodyPr>
          <a:lstStyle/>
          <a:p>
            <a:r>
              <a:rPr lang="en-US" b="1" dirty="0"/>
              <a:t>Left to Right: hydroponic capillary mat; felt fabric; capillary fabric with plastic lining and geo-textile backing</a:t>
            </a:r>
            <a:endParaRPr lang="en-US" dirty="0"/>
          </a:p>
        </p:txBody>
      </p:sp>
    </p:spTree>
    <p:extLst>
      <p:ext uri="{BB962C8B-B14F-4D97-AF65-F5344CB8AC3E}">
        <p14:creationId xmlns:p14="http://schemas.microsoft.com/office/powerpoint/2010/main" val="155456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015663"/>
          </a:xfrm>
          <a:prstGeom prst="rect">
            <a:avLst/>
          </a:prstGeom>
        </p:spPr>
        <p:txBody>
          <a:bodyPr wrap="square">
            <a:spAutoFit/>
          </a:bodyPr>
          <a:lstStyle/>
          <a:p>
            <a:r>
              <a:rPr lang="en-US" sz="2400" b="1" dirty="0"/>
              <a:t>Rooting </a:t>
            </a:r>
            <a:r>
              <a:rPr lang="en-US" sz="2400" b="1" dirty="0" smtClean="0"/>
              <a:t>Media:</a:t>
            </a:r>
          </a:p>
          <a:p>
            <a:r>
              <a:rPr lang="en-US" dirty="0" smtClean="0"/>
              <a:t>	Felt </a:t>
            </a:r>
            <a:r>
              <a:rPr lang="en-US" dirty="0"/>
              <a:t>fabrics, coco husk and porous sheets of scrub pads (mineral or rock wool) and porous foam are the most popular types of rooting media materials.  </a:t>
            </a:r>
            <a:r>
              <a:rPr lang="en-US" b="1" dirty="0" smtClean="0"/>
              <a:t> </a:t>
            </a:r>
            <a:endParaRPr lang="en-US" dirty="0"/>
          </a:p>
        </p:txBody>
      </p:sp>
      <p:sp>
        <p:nvSpPr>
          <p:cNvPr id="7" name="Rectangle 6"/>
          <p:cNvSpPr/>
          <p:nvPr/>
        </p:nvSpPr>
        <p:spPr>
          <a:xfrm>
            <a:off x="495300" y="4267200"/>
            <a:ext cx="8153400" cy="369332"/>
          </a:xfrm>
          <a:prstGeom prst="rect">
            <a:avLst/>
          </a:prstGeom>
        </p:spPr>
        <p:txBody>
          <a:bodyPr wrap="square">
            <a:spAutoFit/>
          </a:bodyPr>
          <a:lstStyle/>
          <a:p>
            <a:r>
              <a:rPr lang="en-US" b="1" dirty="0"/>
              <a:t>Left: 3M </a:t>
            </a:r>
            <a:r>
              <a:rPr lang="en-US" b="1" dirty="0" smtClean="0"/>
              <a:t>Doodlebug Right: </a:t>
            </a:r>
            <a:r>
              <a:rPr lang="en-US" b="1" dirty="0"/>
              <a:t>Coco husk block inserted into a geo-textile bag by </a:t>
            </a:r>
            <a:r>
              <a:rPr lang="en-US" b="1" dirty="0" err="1" smtClean="0"/>
              <a:t>GSky</a:t>
            </a:r>
            <a:endParaRPr lang="en-US" dirty="0"/>
          </a:p>
        </p:txBody>
      </p:sp>
      <p:pic>
        <p:nvPicPr>
          <p:cNvPr id="16386" name="Picture 2" descr="http://www.greenroofs.com/images/content-greenwalls20912_3M%20Doodlebu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2" y="2057400"/>
            <a:ext cx="399097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greenroofs.com/images/content-greenwalls20912_cocohusk-Gsk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84729"/>
            <a:ext cx="4150584" cy="169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092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015663"/>
          </a:xfrm>
          <a:prstGeom prst="rect">
            <a:avLst/>
          </a:prstGeom>
        </p:spPr>
        <p:txBody>
          <a:bodyPr wrap="square">
            <a:spAutoFit/>
          </a:bodyPr>
          <a:lstStyle/>
          <a:p>
            <a:r>
              <a:rPr lang="en-US" sz="2400" b="1" dirty="0"/>
              <a:t>Rooting </a:t>
            </a:r>
            <a:r>
              <a:rPr lang="en-US" sz="2400" b="1" dirty="0" smtClean="0"/>
              <a:t>Media:</a:t>
            </a:r>
          </a:p>
          <a:p>
            <a:r>
              <a:rPr lang="en-US" dirty="0" smtClean="0"/>
              <a:t>	Felt </a:t>
            </a:r>
            <a:r>
              <a:rPr lang="en-US" dirty="0"/>
              <a:t>fabrics, coco husk and porous sheets of scrub pads (mineral or rock wool) and porous foam are the most popular types of rooting media materials.  </a:t>
            </a:r>
            <a:r>
              <a:rPr lang="en-US" b="1" dirty="0" smtClean="0"/>
              <a:t> </a:t>
            </a:r>
            <a:endParaRPr lang="en-US" dirty="0"/>
          </a:p>
        </p:txBody>
      </p:sp>
      <p:sp>
        <p:nvSpPr>
          <p:cNvPr id="7" name="Rectangle 6"/>
          <p:cNvSpPr/>
          <p:nvPr/>
        </p:nvSpPr>
        <p:spPr>
          <a:xfrm>
            <a:off x="495300" y="5105400"/>
            <a:ext cx="8496300" cy="646331"/>
          </a:xfrm>
          <a:prstGeom prst="rect">
            <a:avLst/>
          </a:prstGeom>
        </p:spPr>
        <p:txBody>
          <a:bodyPr wrap="square">
            <a:spAutoFit/>
          </a:bodyPr>
          <a:lstStyle/>
          <a:p>
            <a:r>
              <a:rPr lang="en-US" b="1" dirty="0"/>
              <a:t>Left: Polyester weave (manufacturer unknown); Right: open cell polymer foam blocks similar use by Eco-Walls</a:t>
            </a:r>
            <a:endParaRPr lang="en-US" dirty="0"/>
          </a:p>
        </p:txBody>
      </p:sp>
      <p:pic>
        <p:nvPicPr>
          <p:cNvPr id="17410" name="Picture 2" descr="http://www.greenroofs.com/images/content-greenwalls20912_polyester%20weav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308610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www.greenroofs.com/images/content-greenwalls20912_Open%20Cell%20Polymer%20Foam%20Block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33600"/>
            <a:ext cx="36195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86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2123658"/>
          </a:xfrm>
          <a:prstGeom prst="rect">
            <a:avLst/>
          </a:prstGeom>
        </p:spPr>
        <p:txBody>
          <a:bodyPr wrap="square">
            <a:spAutoFit/>
          </a:bodyPr>
          <a:lstStyle/>
          <a:p>
            <a:r>
              <a:rPr lang="en-US" sz="2400" b="1" dirty="0" smtClean="0"/>
              <a:t>Water Solution: </a:t>
            </a:r>
            <a:r>
              <a:rPr lang="en-US" dirty="0" smtClean="0"/>
              <a:t>pumped </a:t>
            </a:r>
            <a:r>
              <a:rPr lang="en-US" dirty="0"/>
              <a:t>up and allowed to drip through the media back to a reservoir.  </a:t>
            </a:r>
            <a:endParaRPr lang="en-US" dirty="0" smtClean="0"/>
          </a:p>
          <a:p>
            <a:endParaRPr lang="en-US" dirty="0" smtClean="0"/>
          </a:p>
          <a:p>
            <a:r>
              <a:rPr lang="en-US" dirty="0" smtClean="0"/>
              <a:t>Pending </a:t>
            </a:r>
            <a:r>
              <a:rPr lang="en-US" dirty="0"/>
              <a:t>the size of your wall, freestanding or wall mounted, you need a reservoir, pump, inorganic media (what will physically hold the plants), test kits and sterile tools. </a:t>
            </a:r>
            <a:r>
              <a:rPr lang="en-US" dirty="0" smtClean="0"/>
              <a:t>For </a:t>
            </a:r>
            <a:r>
              <a:rPr lang="en-US" dirty="0"/>
              <a:t>larger walls and walls exposed to evaporation, a fill float can be retro fitted to the reservoir. </a:t>
            </a:r>
            <a:endParaRPr lang="en-US" dirty="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30384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799" y="3124200"/>
            <a:ext cx="30384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714500" y="5602069"/>
            <a:ext cx="5753100" cy="369332"/>
          </a:xfrm>
          <a:prstGeom prst="rect">
            <a:avLst/>
          </a:prstGeom>
        </p:spPr>
        <p:txBody>
          <a:bodyPr wrap="square">
            <a:spAutoFit/>
          </a:bodyPr>
          <a:lstStyle/>
          <a:p>
            <a:r>
              <a:rPr lang="en-US" b="1" dirty="0"/>
              <a:t>Left</a:t>
            </a:r>
            <a:r>
              <a:rPr lang="en-US" b="1" dirty="0"/>
              <a:t>: dropping water faucet; </a:t>
            </a:r>
            <a:r>
              <a:rPr lang="en-US" b="1" dirty="0"/>
              <a:t>Right</a:t>
            </a:r>
            <a:r>
              <a:rPr lang="en-US" b="1" dirty="0"/>
              <a:t>: soft-type water pipe</a:t>
            </a:r>
            <a:endParaRPr lang="en-US" dirty="0"/>
          </a:p>
        </p:txBody>
      </p:sp>
    </p:spTree>
    <p:extLst>
      <p:ext uri="{BB962C8B-B14F-4D97-AF65-F5344CB8AC3E}">
        <p14:creationId xmlns:p14="http://schemas.microsoft.com/office/powerpoint/2010/main" val="2264928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2492990"/>
          </a:xfrm>
          <a:prstGeom prst="rect">
            <a:avLst/>
          </a:prstGeom>
        </p:spPr>
        <p:txBody>
          <a:bodyPr wrap="square">
            <a:spAutoFit/>
          </a:bodyPr>
          <a:lstStyle/>
          <a:p>
            <a:r>
              <a:rPr lang="en-US" sz="2400" b="1" dirty="0" smtClean="0"/>
              <a:t>Construction:</a:t>
            </a:r>
          </a:p>
          <a:p>
            <a:endParaRPr lang="en-US" sz="2400" b="1" dirty="0"/>
          </a:p>
          <a:p>
            <a:r>
              <a:rPr lang="en-US" dirty="0"/>
              <a:t>In most cases the walls are flat at </a:t>
            </a:r>
            <a:endParaRPr lang="en-US" dirty="0" smtClean="0"/>
          </a:p>
          <a:p>
            <a:r>
              <a:rPr lang="en-US" dirty="0" smtClean="0"/>
              <a:t>a </a:t>
            </a:r>
            <a:r>
              <a:rPr lang="en-US" dirty="0"/>
              <a:t>true 90 degrees.  This tapered angle, </a:t>
            </a:r>
            <a:endParaRPr lang="en-US" dirty="0" smtClean="0"/>
          </a:p>
          <a:p>
            <a:r>
              <a:rPr lang="en-US" dirty="0" smtClean="0"/>
              <a:t>however</a:t>
            </a:r>
            <a:r>
              <a:rPr lang="en-US" dirty="0"/>
              <a:t>, will prevent the irrigation </a:t>
            </a:r>
            <a:endParaRPr lang="en-US" dirty="0" smtClean="0"/>
          </a:p>
          <a:p>
            <a:r>
              <a:rPr lang="en-US" dirty="0" smtClean="0"/>
              <a:t>water </a:t>
            </a:r>
            <a:r>
              <a:rPr lang="en-US" dirty="0"/>
              <a:t>from dripping off the leaves </a:t>
            </a:r>
            <a:endParaRPr lang="en-US" dirty="0"/>
          </a:p>
          <a:p>
            <a:r>
              <a:rPr lang="en-US" dirty="0" smtClean="0"/>
              <a:t>allowing </a:t>
            </a:r>
            <a:r>
              <a:rPr lang="en-US" dirty="0"/>
              <a:t>it to follow the angle of </a:t>
            </a:r>
            <a:endParaRPr lang="en-US" dirty="0" smtClean="0"/>
          </a:p>
          <a:p>
            <a:r>
              <a:rPr lang="en-US" dirty="0" smtClean="0"/>
              <a:t>the </a:t>
            </a:r>
            <a:r>
              <a:rPr lang="en-US" dirty="0"/>
              <a:t>rooting media. </a:t>
            </a:r>
            <a:endParaRPr lang="en-US" dirty="0"/>
          </a:p>
        </p:txBody>
      </p:sp>
      <p:pic>
        <p:nvPicPr>
          <p:cNvPr id="19458" name="Picture 2" descr="http://www.greenroofs.com/images/content-greenwalls20912_VegetationAng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447800"/>
            <a:ext cx="3728593" cy="38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905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200329"/>
          </a:xfrm>
          <a:prstGeom prst="rect">
            <a:avLst/>
          </a:prstGeom>
        </p:spPr>
        <p:txBody>
          <a:bodyPr wrap="square">
            <a:spAutoFit/>
          </a:bodyPr>
          <a:lstStyle/>
          <a:p>
            <a:r>
              <a:rPr lang="en-US" sz="2400" b="1" dirty="0" smtClean="0"/>
              <a:t>Construction:</a:t>
            </a:r>
          </a:p>
          <a:p>
            <a:endParaRPr lang="en-US" sz="2400" b="1" dirty="0" smtClean="0"/>
          </a:p>
          <a:p>
            <a:r>
              <a:rPr lang="en-US" sz="2400" b="1" dirty="0"/>
              <a:t>Step 1: Armature and Mounting Framework</a:t>
            </a:r>
            <a:endParaRPr lang="en-US" sz="2400" b="1" dirty="0" smtClean="0"/>
          </a:p>
        </p:txBody>
      </p:sp>
      <p:pic>
        <p:nvPicPr>
          <p:cNvPr id="20482" name="Picture 2" descr="http://www.greenroofs.com/images/content-greenwalls20912_Armatur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31" y="2666998"/>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www.greenroofs.com/images/content-greenwalls20912_Armature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666999"/>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839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200329"/>
          </a:xfrm>
          <a:prstGeom prst="rect">
            <a:avLst/>
          </a:prstGeom>
        </p:spPr>
        <p:txBody>
          <a:bodyPr wrap="square">
            <a:spAutoFit/>
          </a:bodyPr>
          <a:lstStyle/>
          <a:p>
            <a:r>
              <a:rPr lang="en-US" sz="2400" b="1" dirty="0" smtClean="0"/>
              <a:t>Construction:</a:t>
            </a:r>
          </a:p>
          <a:p>
            <a:endParaRPr lang="en-US" sz="2400" b="1" dirty="0" smtClean="0"/>
          </a:p>
          <a:p>
            <a:r>
              <a:rPr lang="en-US" sz="2400" b="1" dirty="0"/>
              <a:t>Step 2: Mounting the PVC Sheets</a:t>
            </a:r>
            <a:endParaRPr lang="en-US" sz="2400" b="1" dirty="0" smtClean="0"/>
          </a:p>
        </p:txBody>
      </p:sp>
      <p:pic>
        <p:nvPicPr>
          <p:cNvPr id="21506" name="Picture 2" descr="http://www.greenroofs.com/images/content-greenwalls20912_MountingPVC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160" y="2514600"/>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www.greenroofs.com/images/content-greenwalls20912_MountingPVC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514600"/>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096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15240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219200"/>
            <a:ext cx="778192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3455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200329"/>
          </a:xfrm>
          <a:prstGeom prst="rect">
            <a:avLst/>
          </a:prstGeom>
        </p:spPr>
        <p:txBody>
          <a:bodyPr wrap="square">
            <a:spAutoFit/>
          </a:bodyPr>
          <a:lstStyle/>
          <a:p>
            <a:r>
              <a:rPr lang="en-US" sz="2400" b="1" dirty="0" smtClean="0"/>
              <a:t>Construction:</a:t>
            </a:r>
          </a:p>
          <a:p>
            <a:endParaRPr lang="en-US" sz="2400" b="1" dirty="0" smtClean="0"/>
          </a:p>
          <a:p>
            <a:r>
              <a:rPr lang="en-US" sz="2400" b="1" dirty="0"/>
              <a:t>Step 3: Mounting the Rooting Media</a:t>
            </a:r>
            <a:endParaRPr lang="en-US" sz="2400" b="1" dirty="0" smtClean="0"/>
          </a:p>
        </p:txBody>
      </p:sp>
      <p:pic>
        <p:nvPicPr>
          <p:cNvPr id="22530" name="Picture 2" descr="http://www.greenroofs.com/images/content-greenwalls20912_MountingRootingMedia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14599"/>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www.greenroofs.com/images/content-greenwalls20912_MountingRootingMedia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514600"/>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918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228600" y="914400"/>
            <a:ext cx="8001000" cy="1200329"/>
          </a:xfrm>
          <a:prstGeom prst="rect">
            <a:avLst/>
          </a:prstGeom>
        </p:spPr>
        <p:txBody>
          <a:bodyPr wrap="square">
            <a:spAutoFit/>
          </a:bodyPr>
          <a:lstStyle/>
          <a:p>
            <a:r>
              <a:rPr lang="en-US" sz="2400" b="1" dirty="0" smtClean="0"/>
              <a:t>Construction:</a:t>
            </a:r>
          </a:p>
          <a:p>
            <a:endParaRPr lang="en-US" sz="2400" b="1" dirty="0" smtClean="0"/>
          </a:p>
          <a:p>
            <a:r>
              <a:rPr lang="en-US" sz="2400" b="1" dirty="0"/>
              <a:t>Rooting Media Complete, with Partial Plant Installation:</a:t>
            </a:r>
            <a:endParaRPr lang="en-US" sz="2400" b="1" dirty="0" smtClean="0"/>
          </a:p>
        </p:txBody>
      </p:sp>
      <p:pic>
        <p:nvPicPr>
          <p:cNvPr id="23554" name="Picture 2" descr="http://www.greenroofs.com/images/content-greenwalls20912_RootingMediaComplet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90800"/>
            <a:ext cx="3048000" cy="231457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www.greenroofs.com/images/content-greenwalls20912_PartialVegetati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3048000"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106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66" y="329625"/>
            <a:ext cx="9372600" cy="584775"/>
          </a:xfrm>
          <a:prstGeom prst="rect">
            <a:avLst/>
          </a:prstGeom>
        </p:spPr>
        <p:txBody>
          <a:bodyPr wrap="square">
            <a:spAutoFit/>
          </a:bodyPr>
          <a:lstStyle/>
          <a:p>
            <a:r>
              <a:rPr lang="en-US" sz="3200" b="1" dirty="0"/>
              <a:t>I</a:t>
            </a:r>
            <a:r>
              <a:rPr lang="en-US" sz="3200" b="1" dirty="0" smtClean="0"/>
              <a:t>rrigation System for </a:t>
            </a:r>
            <a:r>
              <a:rPr lang="en-US" sz="3200" b="1" dirty="0"/>
              <a:t>Hydroponic Living </a:t>
            </a:r>
            <a:r>
              <a:rPr lang="en-US" sz="3200" b="1" dirty="0" smtClean="0"/>
              <a:t>Walls</a:t>
            </a:r>
          </a:p>
        </p:txBody>
      </p:sp>
      <p:sp>
        <p:nvSpPr>
          <p:cNvPr id="4" name="Rectangle 3"/>
          <p:cNvSpPr/>
          <p:nvPr/>
        </p:nvSpPr>
        <p:spPr>
          <a:xfrm>
            <a:off x="685800" y="1676400"/>
            <a:ext cx="7086600" cy="3416320"/>
          </a:xfrm>
          <a:prstGeom prst="rect">
            <a:avLst/>
          </a:prstGeom>
        </p:spPr>
        <p:txBody>
          <a:bodyPr wrap="square">
            <a:spAutoFit/>
          </a:bodyPr>
          <a:lstStyle/>
          <a:p>
            <a:r>
              <a:rPr lang="en-US" dirty="0" smtClean="0"/>
              <a:t>There are two options that the irrigation </a:t>
            </a:r>
            <a:r>
              <a:rPr lang="en-US" dirty="0"/>
              <a:t>systems start with the water source or supply also known as the </a:t>
            </a:r>
            <a:r>
              <a:rPr lang="en-US" dirty="0" smtClean="0"/>
              <a:t>point </a:t>
            </a:r>
            <a:r>
              <a:rPr lang="en-US" dirty="0"/>
              <a:t>of connection.  </a:t>
            </a:r>
            <a:endParaRPr lang="en-US" dirty="0" smtClean="0"/>
          </a:p>
          <a:p>
            <a:endParaRPr lang="en-US" dirty="0" smtClean="0"/>
          </a:p>
          <a:p>
            <a:pPr marL="342900" indent="-342900">
              <a:buAutoNum type="arabicPeriod"/>
            </a:pPr>
            <a:r>
              <a:rPr lang="en-US" dirty="0" smtClean="0"/>
              <a:t>An </a:t>
            </a:r>
            <a:r>
              <a:rPr lang="en-US" dirty="0"/>
              <a:t>ebb and flow system will contain a water reservoir with fertilizer already premixed.  </a:t>
            </a:r>
            <a:endParaRPr lang="en-US" dirty="0" smtClean="0"/>
          </a:p>
          <a:p>
            <a:endParaRPr lang="en-US" dirty="0" smtClean="0"/>
          </a:p>
          <a:p>
            <a:pPr marL="342900" indent="-342900">
              <a:buAutoNum type="arabicPeriod"/>
            </a:pPr>
            <a:r>
              <a:rPr lang="en-US" dirty="0"/>
              <a:t>C</a:t>
            </a:r>
            <a:r>
              <a:rPr lang="en-US" dirty="0" smtClean="0"/>
              <a:t>onnect </a:t>
            </a:r>
            <a:r>
              <a:rPr lang="en-US" dirty="0"/>
              <a:t>directly to potable water. </a:t>
            </a:r>
            <a:r>
              <a:rPr lang="en-US" dirty="0"/>
              <a:t>T</a:t>
            </a:r>
            <a:r>
              <a:rPr lang="en-US" dirty="0" smtClean="0"/>
              <a:t>he </a:t>
            </a:r>
            <a:r>
              <a:rPr lang="en-US" dirty="0"/>
              <a:t>water moves through a supply line from the </a:t>
            </a:r>
            <a:r>
              <a:rPr lang="en-US" dirty="0" err="1"/>
              <a:t>the</a:t>
            </a:r>
            <a:r>
              <a:rPr lang="en-US" dirty="0"/>
              <a:t> point of connection</a:t>
            </a:r>
            <a:r>
              <a:rPr lang="en-US" dirty="0" smtClean="0"/>
              <a:t> </a:t>
            </a:r>
            <a:r>
              <a:rPr lang="en-US" dirty="0"/>
              <a:t>into a fertilizer source through a valve and filters and then to the specified watering “zone” controlled by the “zone valves.”  The zone is a defined area of the wall in which water is applied.  The number of zones is dependent on the size of the wall.  </a:t>
            </a:r>
            <a:endParaRPr lang="en-US" dirty="0"/>
          </a:p>
        </p:txBody>
      </p:sp>
    </p:spTree>
    <p:extLst>
      <p:ext uri="{BB962C8B-B14F-4D97-AF65-F5344CB8AC3E}">
        <p14:creationId xmlns:p14="http://schemas.microsoft.com/office/powerpoint/2010/main" val="1347193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255588"/>
            <a:ext cx="59436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Hydroponic Living Walls</a:t>
            </a:r>
            <a:endParaRPr lang="en-US" sz="3200" b="1" dirty="0"/>
          </a:p>
        </p:txBody>
      </p:sp>
      <p:sp>
        <p:nvSpPr>
          <p:cNvPr id="2" name="Rectangle 1"/>
          <p:cNvSpPr/>
          <p:nvPr/>
        </p:nvSpPr>
        <p:spPr>
          <a:xfrm>
            <a:off x="76200" y="914400"/>
            <a:ext cx="9372600" cy="461665"/>
          </a:xfrm>
          <a:prstGeom prst="rect">
            <a:avLst/>
          </a:prstGeom>
        </p:spPr>
        <p:txBody>
          <a:bodyPr wrap="square">
            <a:spAutoFit/>
          </a:bodyPr>
          <a:lstStyle/>
          <a:p>
            <a:r>
              <a:rPr lang="en-US" sz="2400" b="1" dirty="0" smtClean="0"/>
              <a:t>Typical </a:t>
            </a:r>
            <a:r>
              <a:rPr lang="en-US" sz="2400" b="1" dirty="0"/>
              <a:t>Ebb and Flow Cycle for Horizontal Hydroponic Applications</a:t>
            </a:r>
            <a:endParaRPr lang="en-US" sz="2400" b="1" dirty="0" smtClean="0"/>
          </a:p>
        </p:txBody>
      </p:sp>
      <p:pic>
        <p:nvPicPr>
          <p:cNvPr id="24578" name="Picture 2" descr="http://www.greenroofs.com/images/content-GIrwin-61813-Zon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52600"/>
            <a:ext cx="3200400" cy="296471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www.greenroofs.com/images/content-GIrwin-61813-HydroponicTrayandReservo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947" y="1810108"/>
            <a:ext cx="4105365" cy="28380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5029200"/>
            <a:ext cx="7977712" cy="646331"/>
          </a:xfrm>
          <a:prstGeom prst="rect">
            <a:avLst/>
          </a:prstGeom>
        </p:spPr>
        <p:txBody>
          <a:bodyPr wrap="square">
            <a:spAutoFit/>
          </a:bodyPr>
          <a:lstStyle/>
          <a:p>
            <a:r>
              <a:rPr lang="en-US" b="1" dirty="0"/>
              <a:t>Ebb and Flow Kit - </a:t>
            </a:r>
            <a:r>
              <a:rPr lang="en-US" b="1" dirty="0" smtClean="0"/>
              <a:t>Left: </a:t>
            </a:r>
            <a:r>
              <a:rPr lang="en-US" b="1" dirty="0"/>
              <a:t>Tray with grow blocks or pots</a:t>
            </a:r>
            <a:br>
              <a:rPr lang="en-US" b="1" dirty="0"/>
            </a:br>
            <a:r>
              <a:rPr lang="en-US" b="1" dirty="0" smtClean="0"/>
              <a:t>Right: </a:t>
            </a:r>
            <a:r>
              <a:rPr lang="en-US" b="1" dirty="0"/>
              <a:t>Reservoir, Fertilizer and Pump</a:t>
            </a:r>
            <a:endParaRPr lang="en-US" dirty="0"/>
          </a:p>
        </p:txBody>
      </p:sp>
    </p:spTree>
    <p:extLst>
      <p:ext uri="{BB962C8B-B14F-4D97-AF65-F5344CB8AC3E}">
        <p14:creationId xmlns:p14="http://schemas.microsoft.com/office/powerpoint/2010/main" val="30861847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444109"/>
            <a:ext cx="9372600" cy="461665"/>
          </a:xfrm>
          <a:prstGeom prst="rect">
            <a:avLst/>
          </a:prstGeom>
        </p:spPr>
        <p:txBody>
          <a:bodyPr wrap="square">
            <a:spAutoFit/>
          </a:bodyPr>
          <a:lstStyle/>
          <a:p>
            <a:r>
              <a:rPr lang="en-US" sz="2400" b="1" dirty="0" smtClean="0"/>
              <a:t>Typical </a:t>
            </a:r>
            <a:r>
              <a:rPr lang="en-US" sz="2400" b="1" dirty="0"/>
              <a:t>Ebb and Flow Cycle for Horizontal Hydroponic Applications</a:t>
            </a:r>
            <a:endParaRPr lang="en-US" sz="2400" b="1" dirty="0" smtClean="0"/>
          </a:p>
        </p:txBody>
      </p:sp>
      <p:pic>
        <p:nvPicPr>
          <p:cNvPr id="25608" name="Picture 8" descr="http://www.greenroofs.com/images/content-GIrwin-61813-HydroponicTr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03488"/>
            <a:ext cx="3545457" cy="33685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3429000"/>
            <a:ext cx="4572000" cy="1754326"/>
          </a:xfrm>
          <a:prstGeom prst="rect">
            <a:avLst/>
          </a:prstGeom>
        </p:spPr>
        <p:txBody>
          <a:bodyPr>
            <a:spAutoFit/>
          </a:bodyPr>
          <a:lstStyle/>
          <a:p>
            <a:r>
              <a:rPr lang="en-US" dirty="0"/>
              <a:t>Hydroponic tray shown with channels that allows water and nutrients to flood the tray and recede back to the reservoir.  The plant roots literally sit up and out of the water that is left in the tray preventing root rot due to anaerobic activity. </a:t>
            </a:r>
            <a:endParaRPr lang="en-US" dirty="0"/>
          </a:p>
        </p:txBody>
      </p:sp>
      <p:sp>
        <p:nvSpPr>
          <p:cNvPr id="6" name="Rectangle 5"/>
          <p:cNvSpPr/>
          <p:nvPr/>
        </p:nvSpPr>
        <p:spPr>
          <a:xfrm>
            <a:off x="180436" y="1295400"/>
            <a:ext cx="4696364" cy="1477328"/>
          </a:xfrm>
          <a:prstGeom prst="rect">
            <a:avLst/>
          </a:prstGeom>
        </p:spPr>
        <p:txBody>
          <a:bodyPr wrap="square">
            <a:spAutoFit/>
          </a:bodyPr>
          <a:lstStyle/>
          <a:p>
            <a:r>
              <a:rPr lang="en-US" dirty="0"/>
              <a:t>Typical horizontal hydroponics are designed as an ebb and flow </a:t>
            </a:r>
            <a:r>
              <a:rPr lang="en-US" dirty="0" smtClean="0"/>
              <a:t>system and </a:t>
            </a:r>
            <a:r>
              <a:rPr lang="en-US" dirty="0"/>
              <a:t>require a tray.  </a:t>
            </a:r>
            <a:endParaRPr lang="en-US" dirty="0" smtClean="0"/>
          </a:p>
          <a:p>
            <a:r>
              <a:rPr lang="en-US" dirty="0" smtClean="0"/>
              <a:t>The </a:t>
            </a:r>
            <a:r>
              <a:rPr lang="en-US" dirty="0"/>
              <a:t>tray is segmented and elevates the grow blocks or containers so they are not sitting in water, and utilize a reservoir and a pump. </a:t>
            </a:r>
            <a:endParaRPr lang="en-US" dirty="0"/>
          </a:p>
        </p:txBody>
      </p:sp>
    </p:spTree>
    <p:extLst>
      <p:ext uri="{BB962C8B-B14F-4D97-AF65-F5344CB8AC3E}">
        <p14:creationId xmlns:p14="http://schemas.microsoft.com/office/powerpoint/2010/main" val="692330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444109"/>
            <a:ext cx="9372600" cy="461665"/>
          </a:xfrm>
          <a:prstGeom prst="rect">
            <a:avLst/>
          </a:prstGeom>
        </p:spPr>
        <p:txBody>
          <a:bodyPr wrap="square">
            <a:spAutoFit/>
          </a:bodyPr>
          <a:lstStyle/>
          <a:p>
            <a:r>
              <a:rPr lang="en-US" sz="2400" b="1" dirty="0" smtClean="0"/>
              <a:t>Typical </a:t>
            </a:r>
            <a:r>
              <a:rPr lang="en-US" sz="2400" b="1" dirty="0"/>
              <a:t>Ebb and Flow Cycle for Horizontal Hydroponic Applications</a:t>
            </a:r>
            <a:endParaRPr lang="en-US" sz="2400" b="1" dirty="0" smtClean="0"/>
          </a:p>
        </p:txBody>
      </p:sp>
      <p:pic>
        <p:nvPicPr>
          <p:cNvPr id="25602" name="Picture 2" descr="http://www.greenroofs.com/images/content-GIrwin-61813-EbbandFlowCycl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98" y="990600"/>
            <a:ext cx="6336102" cy="144125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www.greenroofs.com/images/content-GIrwin-61813-EbbandFlowCycl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98" y="2431859"/>
            <a:ext cx="6327985" cy="1683842"/>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http://www.greenroofs.com/images/content-GIrwin-61813-EbbandFlowCycle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390" y="4115701"/>
            <a:ext cx="6373693" cy="19604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05600" y="4570274"/>
            <a:ext cx="2438400" cy="1754326"/>
          </a:xfrm>
          <a:prstGeom prst="rect">
            <a:avLst/>
          </a:prstGeom>
        </p:spPr>
        <p:txBody>
          <a:bodyPr wrap="square">
            <a:spAutoFit/>
          </a:bodyPr>
          <a:lstStyle/>
          <a:p>
            <a:r>
              <a:rPr lang="en-US" dirty="0" smtClean="0"/>
              <a:t>These three </a:t>
            </a:r>
            <a:r>
              <a:rPr lang="en-US" dirty="0"/>
              <a:t>diagrams </a:t>
            </a:r>
            <a:endParaRPr lang="en-US" dirty="0" smtClean="0"/>
          </a:p>
          <a:p>
            <a:r>
              <a:rPr lang="en-US" dirty="0" smtClean="0"/>
              <a:t>show </a:t>
            </a:r>
            <a:r>
              <a:rPr lang="en-US" dirty="0"/>
              <a:t>the water flow </a:t>
            </a:r>
            <a:endParaRPr lang="en-US" dirty="0" smtClean="0"/>
          </a:p>
          <a:p>
            <a:r>
              <a:rPr lang="en-US" dirty="0" smtClean="0"/>
              <a:t>cycle </a:t>
            </a:r>
            <a:r>
              <a:rPr lang="en-US" dirty="0"/>
              <a:t>flooding the root </a:t>
            </a:r>
            <a:endParaRPr lang="en-US" dirty="0" smtClean="0"/>
          </a:p>
          <a:p>
            <a:r>
              <a:rPr lang="en-US" dirty="0" smtClean="0"/>
              <a:t>area </a:t>
            </a:r>
            <a:r>
              <a:rPr lang="en-US" dirty="0"/>
              <a:t>with nutrients and </a:t>
            </a:r>
            <a:endParaRPr lang="en-US" dirty="0" smtClean="0"/>
          </a:p>
          <a:p>
            <a:r>
              <a:rPr lang="en-US" dirty="0" smtClean="0"/>
              <a:t>then </a:t>
            </a:r>
            <a:r>
              <a:rPr lang="en-US" dirty="0"/>
              <a:t>receding back to </a:t>
            </a:r>
            <a:endParaRPr lang="en-US" dirty="0" smtClean="0"/>
          </a:p>
          <a:p>
            <a:r>
              <a:rPr lang="en-US" dirty="0" smtClean="0"/>
              <a:t>the </a:t>
            </a:r>
            <a:r>
              <a:rPr lang="en-US" dirty="0"/>
              <a:t>reservoir.  </a:t>
            </a:r>
          </a:p>
        </p:txBody>
      </p:sp>
    </p:spTree>
    <p:extLst>
      <p:ext uri="{BB962C8B-B14F-4D97-AF65-F5344CB8AC3E}">
        <p14:creationId xmlns:p14="http://schemas.microsoft.com/office/powerpoint/2010/main" val="959739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66" y="329625"/>
            <a:ext cx="9372600" cy="584775"/>
          </a:xfrm>
          <a:prstGeom prst="rect">
            <a:avLst/>
          </a:prstGeom>
        </p:spPr>
        <p:txBody>
          <a:bodyPr wrap="square">
            <a:spAutoFit/>
          </a:bodyPr>
          <a:lstStyle/>
          <a:p>
            <a:r>
              <a:rPr lang="en-US" sz="3200" b="1" dirty="0"/>
              <a:t>I</a:t>
            </a:r>
            <a:r>
              <a:rPr lang="en-US" sz="3200" b="1" dirty="0" smtClean="0"/>
              <a:t>rrigation System for </a:t>
            </a:r>
            <a:r>
              <a:rPr lang="en-US" sz="3200" b="1" dirty="0"/>
              <a:t>Hydroponic Living </a:t>
            </a:r>
            <a:r>
              <a:rPr lang="en-US" sz="3200" b="1" dirty="0" smtClean="0"/>
              <a:t>Walls</a:t>
            </a:r>
          </a:p>
        </p:txBody>
      </p:sp>
      <p:pic>
        <p:nvPicPr>
          <p:cNvPr id="28674" name="Picture 2" descr="http://www.greenroofs.com/images/content-GIrwin-61813-HydroponicIrrP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4000500" cy="5172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45657" y="4896745"/>
            <a:ext cx="3276600" cy="1323439"/>
          </a:xfrm>
          <a:prstGeom prst="rect">
            <a:avLst/>
          </a:prstGeom>
        </p:spPr>
        <p:txBody>
          <a:bodyPr wrap="square">
            <a:spAutoFit/>
          </a:bodyPr>
          <a:lstStyle/>
          <a:p>
            <a:r>
              <a:rPr lang="en-US" sz="2000" b="1" dirty="0"/>
              <a:t>1. Point of Connection (POC)</a:t>
            </a:r>
            <a:br>
              <a:rPr lang="en-US" sz="2000" b="1" dirty="0"/>
            </a:br>
            <a:r>
              <a:rPr lang="en-US" sz="2000" b="1" dirty="0"/>
              <a:t>2. Zone Valve with Filter</a:t>
            </a:r>
            <a:br>
              <a:rPr lang="en-US" sz="2000" b="1" dirty="0"/>
            </a:br>
            <a:r>
              <a:rPr lang="en-US" sz="2000" b="1" dirty="0"/>
              <a:t>3. Fertilizer Injection</a:t>
            </a:r>
            <a:br>
              <a:rPr lang="en-US" sz="2000" b="1" dirty="0"/>
            </a:br>
            <a:r>
              <a:rPr lang="en-US" sz="2000" b="1" dirty="0"/>
              <a:t>4. Automated Timer</a:t>
            </a:r>
            <a:endParaRPr lang="en-US" sz="2000" dirty="0"/>
          </a:p>
        </p:txBody>
      </p:sp>
    </p:spTree>
    <p:extLst>
      <p:ext uri="{BB962C8B-B14F-4D97-AF65-F5344CB8AC3E}">
        <p14:creationId xmlns:p14="http://schemas.microsoft.com/office/powerpoint/2010/main" val="2146158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66" y="329625"/>
            <a:ext cx="9372600" cy="584775"/>
          </a:xfrm>
          <a:prstGeom prst="rect">
            <a:avLst/>
          </a:prstGeom>
        </p:spPr>
        <p:txBody>
          <a:bodyPr wrap="square">
            <a:spAutoFit/>
          </a:bodyPr>
          <a:lstStyle/>
          <a:p>
            <a:r>
              <a:rPr lang="en-US" sz="3200" b="1" dirty="0"/>
              <a:t>I</a:t>
            </a:r>
            <a:r>
              <a:rPr lang="en-US" sz="3200" b="1" dirty="0" smtClean="0"/>
              <a:t>rrigation System for </a:t>
            </a:r>
            <a:r>
              <a:rPr lang="en-US" sz="3200" b="1" dirty="0"/>
              <a:t>Hydroponic Living </a:t>
            </a:r>
            <a:r>
              <a:rPr lang="en-US" sz="3200" b="1" dirty="0" smtClean="0"/>
              <a:t>Walls</a:t>
            </a:r>
          </a:p>
        </p:txBody>
      </p:sp>
      <p:pic>
        <p:nvPicPr>
          <p:cNvPr id="31746" name="Picture 2" descr="C:\Users\Student Worker\Desktop\IIT CLASS\IPRO - 497 Integrating Hydroponics into the Workplace Environment\reserach\Green-Wall-Direct-Irrigation-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91396"/>
            <a:ext cx="8139754" cy="563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65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66" y="329625"/>
            <a:ext cx="9372600" cy="584775"/>
          </a:xfrm>
          <a:prstGeom prst="rect">
            <a:avLst/>
          </a:prstGeom>
        </p:spPr>
        <p:txBody>
          <a:bodyPr wrap="square">
            <a:spAutoFit/>
          </a:bodyPr>
          <a:lstStyle/>
          <a:p>
            <a:r>
              <a:rPr lang="en-US" sz="3200" b="1" dirty="0"/>
              <a:t>I</a:t>
            </a:r>
            <a:r>
              <a:rPr lang="en-US" sz="3200" b="1" dirty="0" smtClean="0"/>
              <a:t>rrigation System for </a:t>
            </a:r>
            <a:r>
              <a:rPr lang="en-US" sz="3200" b="1" dirty="0"/>
              <a:t>Hydroponic Living </a:t>
            </a:r>
            <a:r>
              <a:rPr lang="en-US" sz="3200" b="1" dirty="0" smtClean="0"/>
              <a:t>Walls</a:t>
            </a:r>
          </a:p>
        </p:txBody>
      </p:sp>
      <p:pic>
        <p:nvPicPr>
          <p:cNvPr id="29698" name="Picture 2" descr="http://www.greenroofs.com/images/content-GIrwin-61813-HydroponicIrrReservo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79740"/>
            <a:ext cx="4191000" cy="41145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5580965"/>
            <a:ext cx="7456098" cy="646331"/>
          </a:xfrm>
          <a:prstGeom prst="rect">
            <a:avLst/>
          </a:prstGeom>
        </p:spPr>
        <p:txBody>
          <a:bodyPr wrap="square">
            <a:spAutoFit/>
          </a:bodyPr>
          <a:lstStyle/>
          <a:p>
            <a:r>
              <a:rPr lang="en-US" b="1" dirty="0" smtClean="0"/>
              <a:t>This photo depicts </a:t>
            </a:r>
            <a:r>
              <a:rPr lang="en-US" b="1" dirty="0"/>
              <a:t>the reservoir used to irrigate this living wall.  This is the “Source” for this irrigation system.</a:t>
            </a:r>
            <a:endParaRPr lang="en-US" dirty="0"/>
          </a:p>
        </p:txBody>
      </p:sp>
    </p:spTree>
    <p:extLst>
      <p:ext uri="{BB962C8B-B14F-4D97-AF65-F5344CB8AC3E}">
        <p14:creationId xmlns:p14="http://schemas.microsoft.com/office/powerpoint/2010/main" val="12566889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15240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1243013"/>
            <a:ext cx="767715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4994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15240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243013"/>
            <a:ext cx="772477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658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15240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5123" name="Picture 3" descr="C:\Users\Student Worker\Desktop\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214438"/>
            <a:ext cx="77438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55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0668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15240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t>Types</a:t>
            </a:r>
            <a:endParaRPr lang="en-US" sz="4000" b="1" dirty="0"/>
          </a:p>
        </p:txBody>
      </p:sp>
      <p:pic>
        <p:nvPicPr>
          <p:cNvPr id="5" name="Picture 4"/>
          <p:cNvPicPr/>
          <p:nvPr/>
        </p:nvPicPr>
        <p:blipFill>
          <a:blip r:embed="rId3"/>
          <a:stretch>
            <a:fillRect/>
          </a:stretch>
        </p:blipFill>
        <p:spPr>
          <a:xfrm>
            <a:off x="152400" y="1219200"/>
            <a:ext cx="8382000" cy="5029200"/>
          </a:xfrm>
          <a:prstGeom prst="rect">
            <a:avLst/>
          </a:prstGeom>
        </p:spPr>
      </p:pic>
    </p:spTree>
    <p:extLst>
      <p:ext uri="{BB962C8B-B14F-4D97-AF65-F5344CB8AC3E}">
        <p14:creationId xmlns:p14="http://schemas.microsoft.com/office/powerpoint/2010/main" val="3517896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914400"/>
            <a:ext cx="6858000" cy="5334000"/>
          </a:xfrm>
        </p:spPr>
        <p:txBody>
          <a:bodyPr>
            <a:normAutofit/>
          </a:bodyPr>
          <a:lstStyle/>
          <a:p>
            <a:pPr algn="l"/>
            <a:endParaRPr lang="en-US" dirty="0" smtClean="0">
              <a:solidFill>
                <a:schemeClr val="tx1"/>
              </a:solidFill>
            </a:endParaRPr>
          </a:p>
          <a:p>
            <a:pPr algn="l"/>
            <a:endParaRPr lang="en-US" dirty="0">
              <a:solidFill>
                <a:schemeClr val="tx1"/>
              </a:solidFill>
            </a:endParaRPr>
          </a:p>
        </p:txBody>
      </p:sp>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Green Facade</a:t>
            </a:r>
            <a:endParaRPr lang="en-US" sz="4000" b="1" dirty="0"/>
          </a:p>
        </p:txBody>
      </p:sp>
      <p:sp>
        <p:nvSpPr>
          <p:cNvPr id="2" name="Rectangle 1"/>
          <p:cNvSpPr/>
          <p:nvPr/>
        </p:nvSpPr>
        <p:spPr>
          <a:xfrm>
            <a:off x="304800" y="1066800"/>
            <a:ext cx="8305800" cy="4247317"/>
          </a:xfrm>
          <a:prstGeom prst="rect">
            <a:avLst/>
          </a:prstGeom>
        </p:spPr>
        <p:txBody>
          <a:bodyPr wrap="square">
            <a:spAutoFit/>
          </a:bodyPr>
          <a:lstStyle/>
          <a:p>
            <a:r>
              <a:rPr lang="en-US" dirty="0"/>
              <a:t> </a:t>
            </a:r>
            <a:r>
              <a:rPr lang="en-US" b="1" dirty="0"/>
              <a:t>‘Green Facade’</a:t>
            </a:r>
            <a:r>
              <a:rPr lang="en-US" dirty="0"/>
              <a:t> or facade greening, features a training structure that supports vines or climbing plants growing upward from the ground away from the building (GW101, 2008).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
            </a:r>
            <a:br>
              <a:rPr lang="en-US" dirty="0"/>
            </a:br>
            <a:r>
              <a:rPr lang="en-US" dirty="0"/>
              <a:t/>
            </a:r>
            <a:br>
              <a:rPr lang="en-US" dirty="0"/>
            </a:br>
            <a:r>
              <a:rPr lang="en-US" dirty="0"/>
              <a:t/>
            </a:r>
            <a:br>
              <a:rPr lang="en-US" dirty="0"/>
            </a:br>
            <a:r>
              <a:rPr lang="en-US" dirty="0" smtClean="0"/>
              <a:t>Indirect systems need </a:t>
            </a:r>
            <a:r>
              <a:rPr lang="en-US" dirty="0"/>
              <a:t>a variety of </a:t>
            </a:r>
            <a:r>
              <a:rPr lang="en-US" b="1" dirty="0"/>
              <a:t>climbing plant</a:t>
            </a:r>
            <a:r>
              <a:rPr lang="en-US" dirty="0"/>
              <a:t> material, can be customized and some are available in a variety of colors</a:t>
            </a:r>
            <a:r>
              <a:rPr lang="en-US" dirty="0" smtClean="0"/>
              <a:t>.</a:t>
            </a:r>
          </a:p>
        </p:txBody>
      </p:sp>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09800"/>
            <a:ext cx="607695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560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3124200" cy="73501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t>Green Facade</a:t>
            </a:r>
            <a:endParaRPr lang="en-US" sz="4000" b="1" dirty="0"/>
          </a:p>
        </p:txBody>
      </p:sp>
      <p:sp>
        <p:nvSpPr>
          <p:cNvPr id="2" name="Rectangle 1"/>
          <p:cNvSpPr/>
          <p:nvPr/>
        </p:nvSpPr>
        <p:spPr>
          <a:xfrm>
            <a:off x="304800" y="1066800"/>
            <a:ext cx="8305800" cy="646331"/>
          </a:xfrm>
          <a:prstGeom prst="rect">
            <a:avLst/>
          </a:prstGeom>
        </p:spPr>
        <p:txBody>
          <a:bodyPr wrap="square">
            <a:spAutoFit/>
          </a:bodyPr>
          <a:lstStyle/>
          <a:p>
            <a:r>
              <a:rPr lang="en-US" dirty="0"/>
              <a:t/>
            </a:r>
            <a:br>
              <a:rPr lang="en-US" dirty="0"/>
            </a:br>
            <a:endParaRPr lang="en-US"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67" y="2743200"/>
            <a:ext cx="24860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743200"/>
            <a:ext cx="24860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45774" y="1673074"/>
            <a:ext cx="7655225" cy="646331"/>
          </a:xfrm>
          <a:prstGeom prst="rect">
            <a:avLst/>
          </a:prstGeom>
        </p:spPr>
        <p:txBody>
          <a:bodyPr wrap="square">
            <a:spAutoFit/>
          </a:bodyPr>
          <a:lstStyle/>
          <a:p>
            <a:r>
              <a:rPr lang="en-US" b="1" dirty="0" smtClean="0"/>
              <a:t>Continuous Guides Panel System: </a:t>
            </a:r>
            <a:r>
              <a:rPr lang="en-US" dirty="0" smtClean="0"/>
              <a:t>use either </a:t>
            </a:r>
            <a:r>
              <a:rPr lang="en-US" dirty="0"/>
              <a:t>cables and/or a </a:t>
            </a:r>
            <a:r>
              <a:rPr lang="en-US" dirty="0" smtClean="0"/>
              <a:t>wire-net attach </a:t>
            </a:r>
            <a:r>
              <a:rPr lang="en-US" dirty="0"/>
              <a:t>to the </a:t>
            </a:r>
            <a:r>
              <a:rPr lang="en-US" dirty="0" smtClean="0"/>
              <a:t>building wall.</a:t>
            </a:r>
            <a:endParaRPr lang="en-US" dirty="0"/>
          </a:p>
        </p:txBody>
      </p:sp>
    </p:spTree>
    <p:extLst>
      <p:ext uri="{BB962C8B-B14F-4D97-AF65-F5344CB8AC3E}">
        <p14:creationId xmlns:p14="http://schemas.microsoft.com/office/powerpoint/2010/main" val="17131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2401</TotalTime>
  <Words>1074</Words>
  <Application>Microsoft Office PowerPoint</Application>
  <PresentationFormat>On-screen Show (4:3)</PresentationFormat>
  <Paragraphs>204</Paragraphs>
  <Slides>38</Slides>
  <Notes>37</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Topic: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JJ</dc:creator>
  <cp:lastModifiedBy>Student Worker</cp:lastModifiedBy>
  <cp:revision>328</cp:revision>
  <dcterms:created xsi:type="dcterms:W3CDTF">2015-09-08T01:34:21Z</dcterms:created>
  <dcterms:modified xsi:type="dcterms:W3CDTF">2016-01-29T21:44:18Z</dcterms:modified>
</cp:coreProperties>
</file>